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364" r:id="rId5"/>
    <p:sldId id="285" r:id="rId6"/>
    <p:sldId id="287" r:id="rId7"/>
    <p:sldId id="494" r:id="rId8"/>
    <p:sldId id="480" r:id="rId9"/>
    <p:sldId id="490" r:id="rId10"/>
    <p:sldId id="484" r:id="rId11"/>
    <p:sldId id="485" r:id="rId12"/>
    <p:sldId id="486" r:id="rId13"/>
    <p:sldId id="487" r:id="rId14"/>
    <p:sldId id="496" r:id="rId15"/>
    <p:sldId id="454" r:id="rId16"/>
    <p:sldId id="273" r:id="rId17"/>
    <p:sldId id="289" r:id="rId18"/>
    <p:sldId id="481" r:id="rId19"/>
    <p:sldId id="482" r:id="rId20"/>
    <p:sldId id="483" r:id="rId21"/>
    <p:sldId id="497" r:id="rId22"/>
    <p:sldId id="479" r:id="rId23"/>
  </p:sldIdLst>
  <p:sldSz cx="9144000" cy="6858000" type="screen4x3"/>
  <p:notesSz cx="6858000" cy="12477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1"/>
  </p:normalViewPr>
  <p:slideViewPr>
    <p:cSldViewPr snapToGrid="0">
      <p:cViewPr varScale="1">
        <p:scale>
          <a:sx n="110" d="100"/>
          <a:sy n="110" d="100"/>
        </p:scale>
        <p:origin x="16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4712-DC08-704F-9FB7-DC7ABE441F3E}" type="datetimeFigureOut">
              <a:rPr lang="en-US" smtClean="0"/>
              <a:t>4/22/19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09DA4-D21E-4944-B893-935A4C3EA9DC}" type="slidenum">
              <a:rPr lang="en-US" smtClean="0"/>
              <a:t>‹#›</a:t>
            </a:fld>
            <a:endParaRPr lang="en-US"/>
          </a:p>
        </p:txBody>
      </p:sp>
    </p:spTree>
    <p:extLst>
      <p:ext uri="{BB962C8B-B14F-4D97-AF65-F5344CB8AC3E}">
        <p14:creationId xmlns:p14="http://schemas.microsoft.com/office/powerpoint/2010/main" val="423401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take a look at how to find Educator Tools where all the great </a:t>
            </a:r>
            <a:r>
              <a:rPr lang="en-US" err="1"/>
              <a:t>Knovation</a:t>
            </a:r>
            <a:r>
              <a:rPr lang="en-US"/>
              <a:t> and </a:t>
            </a:r>
            <a:r>
              <a:rPr lang="en-US" err="1"/>
              <a:t>INFOhio</a:t>
            </a:r>
            <a:r>
              <a:rPr lang="en-US"/>
              <a:t> created content is housed on our new </a:t>
            </a:r>
            <a:r>
              <a:rPr lang="en-US" err="1"/>
              <a:t>INFOhio</a:t>
            </a:r>
            <a:r>
              <a:rPr lang="en-US"/>
              <a:t> web site.  Before we jump into investigating Educator Tools, I want to just point out a couple need to know items for the </a:t>
            </a:r>
            <a:r>
              <a:rPr lang="en-US" err="1"/>
              <a:t>INFOhio</a:t>
            </a:r>
            <a:r>
              <a:rPr lang="en-US"/>
              <a:t> website. </a:t>
            </a:r>
          </a:p>
          <a:p>
            <a:endParaRPr lang="en-US"/>
          </a:p>
          <a:p>
            <a:r>
              <a:rPr lang="en-US"/>
              <a:t>We listened to what you told us. The new site is designed to be easier to find what you need, both for students and teachers. </a:t>
            </a:r>
            <a:r>
              <a:rPr lang="en-US" kern="1200">
                <a:effectLst/>
                <a:latin typeface="+mn-lt"/>
                <a:ea typeface="+mn-ea"/>
                <a:cs typeface="+mn-cs"/>
              </a:rPr>
              <a:t>There's more content up front with built-in menu options at the top and the bottom of most pages. The resources </a:t>
            </a:r>
            <a:r>
              <a:rPr lang="en-US" b="1" kern="1200">
                <a:effectLst/>
                <a:latin typeface="+mn-lt"/>
                <a:ea typeface="+mn-ea"/>
                <a:cs typeface="+mn-cs"/>
              </a:rPr>
              <a:t>students and teachers use most are on the homepage or available in one to three clicks</a:t>
            </a:r>
            <a:r>
              <a:rPr lang="en-US" b="1">
                <a:cs typeface="Calibri"/>
              </a:rPr>
              <a:t>.</a:t>
            </a:r>
            <a:endParaRPr lang="en-US" b="1"/>
          </a:p>
          <a:p>
            <a:endParaRPr lang="en-US" b="1"/>
          </a:p>
          <a:p>
            <a:r>
              <a:rPr lang="en-US" b="1"/>
              <a:t>Click – With Geolocation added to our site, users in Ohio are automatically logged in using the statewide username and password. </a:t>
            </a:r>
            <a:r>
              <a:rPr lang="en-US"/>
              <a:t>This provides access to all our digital content. </a:t>
            </a:r>
            <a:r>
              <a:rPr lang="en-US" b="1"/>
              <a:t>Students and teachers at school will automatically be logged in with their school user name and password, but students at home may need to switch their log in to access their school library content in </a:t>
            </a:r>
            <a:r>
              <a:rPr lang="en-US" b="1" err="1"/>
              <a:t>ISearch</a:t>
            </a:r>
            <a:r>
              <a:rPr lang="en-US" b="1"/>
              <a:t>. </a:t>
            </a:r>
            <a:r>
              <a:rPr lang="en-US"/>
              <a:t>Click the </a:t>
            </a:r>
            <a:r>
              <a:rPr lang="en-US" b="1" err="1"/>
              <a:t>INFOhio</a:t>
            </a:r>
            <a:r>
              <a:rPr lang="en-US" b="1"/>
              <a:t> statewide user button to change log ins.</a:t>
            </a:r>
          </a:p>
          <a:p>
            <a:endParaRPr lang="en-US" b="1"/>
          </a:p>
          <a:p>
            <a:r>
              <a:rPr lang="en-US"/>
              <a:t>For the vast majority of users, logging into the </a:t>
            </a:r>
            <a:r>
              <a:rPr lang="en-US" err="1"/>
              <a:t>INFOhio</a:t>
            </a:r>
            <a:r>
              <a:rPr lang="en-US"/>
              <a:t> website is no longer something they have to do. Even users at home who take their devices out of state now have simpler access to the site through a combination of geo-authentication, IP authentication, and cookies. </a:t>
            </a:r>
          </a:p>
          <a:p>
            <a:endParaRPr lang="en-US"/>
          </a:p>
          <a:p>
            <a:r>
              <a:rPr lang="en-US"/>
              <a:t>Here’s what happens in just a matter of seconds behind the scenes when you visit the </a:t>
            </a:r>
            <a:r>
              <a:rPr lang="en-US" err="1"/>
              <a:t>INFOhio</a:t>
            </a:r>
            <a:r>
              <a:rPr lang="en-US"/>
              <a:t> website:</a:t>
            </a:r>
          </a:p>
          <a:p>
            <a:pPr marL="228600" indent="-228600">
              <a:buAutoNum type="arabicPeriod"/>
            </a:pPr>
            <a:r>
              <a:rPr lang="en-US"/>
              <a:t>We check to see if we recognize your IP address. If we recognize your IP address as coming from a school, we log you in as that school. If we recognize your IP address as coming from an ITC, we log you in as that ITC.</a:t>
            </a:r>
          </a:p>
          <a:p>
            <a:pPr marL="228600" indent="-228600">
              <a:buAutoNum type="arabicPeriod"/>
            </a:pPr>
            <a:r>
              <a:rPr lang="en-US"/>
              <a:t>NO IP recognition? We check to see if we recognize our cookie on your device. If we recognize the cookie because you’ve logged into the </a:t>
            </a:r>
            <a:r>
              <a:rPr lang="en-US" err="1"/>
              <a:t>INFOhio</a:t>
            </a:r>
            <a:r>
              <a:rPr lang="en-US"/>
              <a:t> website from that device from your school before, we log you in as your school.</a:t>
            </a:r>
          </a:p>
          <a:p>
            <a:pPr marL="228600" indent="-228600">
              <a:buAutoNum type="arabicPeriod"/>
            </a:pPr>
            <a:r>
              <a:rPr lang="en-US"/>
              <a:t>NO IP recognition and NO cookie? We check to see if we can tell you are in Ohio. For this to work, you need to have location services turned on in your browser. If we can tell that you are in Ohio, we log you in automatically as a statewide user.</a:t>
            </a:r>
          </a:p>
          <a:p>
            <a:pPr marL="228600" indent="-228600">
              <a:buAutoNum type="arabicPeriod"/>
            </a:pPr>
            <a:endParaRPr lang="en-US"/>
          </a:p>
          <a:p>
            <a:r>
              <a:rPr lang="en-US"/>
              <a:t>It’s rare that we can’t recognize an IP, a cookie, or your state, but if that happens, you’ll be prompted to log in as soon as you try to access a password-protected resource.</a:t>
            </a:r>
          </a:p>
          <a:p>
            <a:endParaRPr lang="en-US"/>
          </a:p>
          <a:p>
            <a:r>
              <a:rPr lang="en-US"/>
              <a:t>If you are logged in as a statewide user and you want to log in as your school so that you can use your school’s version of </a:t>
            </a:r>
            <a:r>
              <a:rPr lang="en-US" err="1"/>
              <a:t>ISearch</a:t>
            </a:r>
            <a:r>
              <a:rPr lang="en-US"/>
              <a:t>, mouse over </a:t>
            </a:r>
            <a:r>
              <a:rPr lang="en-US" err="1"/>
              <a:t>INFOhio</a:t>
            </a:r>
            <a:r>
              <a:rPr lang="en-US"/>
              <a:t> Statewide User. It will wobble to catch your attention and it will change to “Click here to switch your login.” Then you can enter your school’s </a:t>
            </a:r>
            <a:r>
              <a:rPr lang="en-US" err="1"/>
              <a:t>INFOhio</a:t>
            </a:r>
            <a:r>
              <a:rPr lang="en-US"/>
              <a:t> username and Password. If you don’t know it, click “Find Password” and start typing your school name in the box that appears. Your school username and password will appear on the screen and you can click Login.</a:t>
            </a:r>
          </a:p>
          <a:p>
            <a:endParaRPr lang="en-US"/>
          </a:p>
          <a:p>
            <a:endParaRPr lang="en-US"/>
          </a:p>
          <a:p>
            <a:endParaRPr lang="en-US"/>
          </a:p>
          <a:p>
            <a:endParaRPr lang="en-US"/>
          </a:p>
          <a:p>
            <a:endParaRPr lang="en-US">
              <a:cs typeface="Calibri"/>
            </a:endParaRPr>
          </a:p>
        </p:txBody>
      </p:sp>
    </p:spTree>
    <p:extLst>
      <p:ext uri="{BB962C8B-B14F-4D97-AF65-F5344CB8AC3E}">
        <p14:creationId xmlns:p14="http://schemas.microsoft.com/office/powerpoint/2010/main" val="112326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I scroll down just a little on the more info page, I can click the LMS/Direct Resource Link or the Google Classroom link. The LMS link opens this little permalink box. You can copy and paste that link into a learning management system and it will take you or your students straight to the </a:t>
            </a:r>
            <a:r>
              <a:rPr lang="en-US" baseline="0" dirty="0" err="1"/>
              <a:t>resource.The</a:t>
            </a:r>
            <a:r>
              <a:rPr lang="en-US" baseline="0" dirty="0"/>
              <a:t> green button will take you directly to Google Classroom.   I’m going to go back and explore my results a little more…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53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 your class and choose your action. In this case, I chose “Create assignment”</a:t>
            </a:r>
          </a:p>
        </p:txBody>
      </p:sp>
      <p:sp>
        <p:nvSpPr>
          <p:cNvPr id="4" name="Slide Number Placeholder 3"/>
          <p:cNvSpPr>
            <a:spLocks noGrp="1"/>
          </p:cNvSpPr>
          <p:nvPr>
            <p:ph type="sldNum" sz="quarter" idx="5"/>
          </p:nvPr>
        </p:nvSpPr>
        <p:spPr/>
        <p:txBody>
          <a:bodyPr/>
          <a:lstStyle/>
          <a:p>
            <a:fld id="{DEC09DA4-D21E-4944-B893-935A4C3EA9DC}" type="slidenum">
              <a:rPr lang="en-US" smtClean="0"/>
              <a:t>11</a:t>
            </a:fld>
            <a:endParaRPr lang="en-US"/>
          </a:p>
        </p:txBody>
      </p:sp>
    </p:spTree>
    <p:extLst>
      <p:ext uri="{BB962C8B-B14F-4D97-AF65-F5344CB8AC3E}">
        <p14:creationId xmlns:p14="http://schemas.microsoft.com/office/powerpoint/2010/main" val="322727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say I teach second grade and I’m looking for approaches to teaching students how to read informational text. I’ve put quotes around my search so that Educator Tools will look for this exact phrase.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94E34-3DF8-48A6-8ABD-5D92CEA4B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1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got about [###] results so I want to narrow my results a little. &lt;click&gt;To do that, I’m going to click that Item Type limiter…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8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And now I’m checking that box next to activities &amp; lesson plans. You’ll see that any limiters you click will appear just under the search box in the center of your screen &lt;click&gt;. You can always get rid of any limiters you apply by clicking the “X” next to that limiter, or you can get rid of all your limiters at once by clicking that red “X”.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92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want to narrow my results a little more. This time, I’m going to use the Grade Level limiter.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a:t>&lt;click&gt;</a:t>
            </a:r>
            <a:r>
              <a:rPr lang="en-US" baseline="0"/>
              <a:t>And now I’m checking that box next to 3rd. </a:t>
            </a:r>
          </a:p>
          <a:p>
            <a:endParaRPr lang="en-US" baseline="0"/>
          </a:p>
          <a:p>
            <a:r>
              <a:rPr lang="en-US" baseline="0"/>
              <a:t>In this case, I’m reading through those teasers descriptions and several of them sound really good.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26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Some look really good. In fact, I don’t want to lose them. &lt;click&gt; I’m going to click that heart icon in the lower left corner of some of those results. &lt;click&gt; Then I’m going to click that heart icon near the top left corner of the page.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9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Notifications</a:t>
            </a:r>
          </a:p>
          <a:p>
            <a:endParaRPr lang="en-US"/>
          </a:p>
          <a:p>
            <a:r>
              <a:rPr lang="en-US" baseline="0"/>
              <a:t>When I do that, I get a list of my “favorites,” those items I’ve clicked the heart for. I can click</a:t>
            </a:r>
            <a:r>
              <a:rPr lang="en-US"/>
              <a:t> </a:t>
            </a:r>
            <a:r>
              <a:rPr lang="en-US" baseline="0"/>
              <a:t> Send Email, enter my email address in the box that appears, and send myself some perma-links to these items so I can get back to them later.</a:t>
            </a:r>
            <a:endParaRPr lang="en-US">
              <a:cs typeface="Calibri"/>
            </a:endParaRPr>
          </a:p>
          <a:p>
            <a:endParaRPr lang="en-US" baseline="0"/>
          </a:p>
          <a:p>
            <a:r>
              <a:rPr lang="en-US" baseline="0"/>
              <a:t>Your “favorites” are really only saved temporarily. Make sure you email all your favorites to yourself at the end of each session so that you’ve got them saved to your email.</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click on the blue bell next to the favorites heart, you also have a chance to be notified when new items are added to Educator Tools.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748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it’s all there, free for you to use.</a:t>
            </a:r>
          </a:p>
          <a:p>
            <a:endParaRPr lang="en-US"/>
          </a:p>
        </p:txBody>
      </p:sp>
    </p:spTree>
    <p:extLst>
      <p:ext uri="{BB962C8B-B14F-4D97-AF65-F5344CB8AC3E}">
        <p14:creationId xmlns:p14="http://schemas.microsoft.com/office/powerpoint/2010/main" val="93887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menu is on the upper right hand side of the site. Click on it to be directed to additional pages such as Educator Tools.  If you would like to follow along open a browser and go to https://www. </a:t>
            </a:r>
            <a:r>
              <a:rPr lang="en-US" err="1"/>
              <a:t>Infohio.org</a:t>
            </a:r>
            <a:r>
              <a:rPr lang="en-US"/>
              <a:t> and select the hamburger menu and Educator Tools.  </a:t>
            </a:r>
          </a:p>
        </p:txBody>
      </p:sp>
    </p:spTree>
    <p:extLst>
      <p:ext uri="{BB962C8B-B14F-4D97-AF65-F5344CB8AC3E}">
        <p14:creationId xmlns:p14="http://schemas.microsoft.com/office/powerpoint/2010/main" val="164403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Scrolling down further on the home page will lead to the Educator Resources from </a:t>
            </a:r>
            <a:r>
              <a:rPr lang="en-US" err="1"/>
              <a:t>INFOhio</a:t>
            </a:r>
            <a:r>
              <a:rPr lang="en-US"/>
              <a:t>. Teachers have a choice here and can connect with our Educator Tools content management system to find lesson plans and flyers. They can also choose to read a blog post or catch up on </a:t>
            </a:r>
            <a:r>
              <a:rPr lang="en-US" err="1"/>
              <a:t>INFOhio’s</a:t>
            </a:r>
            <a:r>
              <a:rPr lang="en-US"/>
              <a:t> advocacy. And our school librarians will find information about automation and support in this area. </a:t>
            </a:r>
          </a:p>
        </p:txBody>
      </p:sp>
    </p:spTree>
    <p:extLst>
      <p:ext uri="{BB962C8B-B14F-4D97-AF65-F5344CB8AC3E}">
        <p14:creationId xmlns:p14="http://schemas.microsoft.com/office/powerpoint/2010/main" val="251037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effectLst/>
                <a:latin typeface="+mn-lt"/>
                <a:ea typeface="+mn-ea"/>
                <a:cs typeface="+mn-cs"/>
              </a:rPr>
              <a:t>[log into Google so Google classroom option opens]</a:t>
            </a:r>
          </a:p>
          <a:p>
            <a:pPr>
              <a:defRPr/>
            </a:pPr>
            <a:endParaRPr lang="en-US" sz="1200" kern="1200">
              <a:effectLst/>
              <a:latin typeface="+mn-lt"/>
              <a:ea typeface="+mn-ea"/>
              <a:cs typeface="+mn-cs"/>
            </a:endParaRPr>
          </a:p>
          <a:p>
            <a:pPr>
              <a:defRPr/>
            </a:pPr>
            <a:r>
              <a:rPr lang="en-US" sz="1200" kern="1200">
                <a:effectLst/>
                <a:latin typeface="+mn-lt"/>
                <a:ea typeface="+mn-ea"/>
                <a:cs typeface="+mn-cs"/>
              </a:rPr>
              <a:t>With </a:t>
            </a:r>
            <a:r>
              <a:rPr lang="en-US" sz="1200" kern="1200" err="1">
                <a:effectLst/>
                <a:latin typeface="+mn-lt"/>
                <a:ea typeface="+mn-ea"/>
                <a:cs typeface="+mn-cs"/>
              </a:rPr>
              <a:t>INFOhio</a:t>
            </a:r>
            <a:r>
              <a:rPr lang="en-US" sz="1200" kern="1200">
                <a:effectLst/>
                <a:latin typeface="+mn-lt"/>
                <a:ea typeface="+mn-ea"/>
                <a:cs typeface="+mn-cs"/>
              </a:rPr>
              <a:t>, finding high quality, digital, instructional materials that you can use to improve student learning is quick and easy. Educator Tools</a:t>
            </a:r>
            <a:r>
              <a:rPr lang="en-US"/>
              <a:t> </a:t>
            </a:r>
            <a:r>
              <a:rPr lang="en-US" sz="1200" kern="1200">
                <a:effectLst/>
                <a:latin typeface="+mn-lt"/>
                <a:ea typeface="+mn-ea"/>
                <a:cs typeface="+mn-cs"/>
              </a:rPr>
              <a:t>includes lesson plans, student learning activities, assessments and other support materials for educators. </a:t>
            </a:r>
            <a:r>
              <a:rPr lang="en-US"/>
              <a:t>Help busy teachers maximize their minimal planning time with </a:t>
            </a:r>
            <a:r>
              <a:rPr lang="en-US" err="1"/>
              <a:t>INFOhio’s</a:t>
            </a:r>
            <a:r>
              <a:rPr lang="en-US">
                <a:cs typeface="Calibri"/>
              </a:rPr>
              <a:t> Educator Tools. Follow the QR code to learn more!</a:t>
            </a:r>
          </a:p>
          <a:p>
            <a:endParaRPr lang="en-US">
              <a:cs typeface="Calibri"/>
            </a:endParaRPr>
          </a:p>
          <a:p>
            <a:pPr>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effectLst/>
                <a:latin typeface="+mn-lt"/>
                <a:ea typeface="+mn-ea"/>
                <a:cs typeface="+mn-cs"/>
              </a:rPr>
              <a:t>Use your phone to snap a pic of that QR code you see on your screen. That will take you to Educator Tools</a:t>
            </a:r>
            <a:endParaRPr lang="en-US" sz="1200" kern="120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264074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Educator Tools, powered by </a:t>
            </a:r>
            <a:r>
              <a:rPr lang="en-US" err="1"/>
              <a:t>INFOhio</a:t>
            </a:r>
            <a:r>
              <a:rPr lang="en-US"/>
              <a:t>, now includes more than 70,000 teacher-approved lesson plans, best practices, and other instructional materials, from the </a:t>
            </a:r>
            <a:r>
              <a:rPr lang="en-US" err="1"/>
              <a:t>Knovation</a:t>
            </a:r>
            <a:r>
              <a:rPr lang="en-US"/>
              <a:t> Content Collection to support personalized learning, project-based learning, and the inquiry process. The </a:t>
            </a:r>
            <a:r>
              <a:rPr lang="en-US" err="1"/>
              <a:t>Knovation</a:t>
            </a:r>
            <a:r>
              <a:rPr lang="en-US"/>
              <a:t> Content Collection is curated by education professionals who evaluate the resources against a 127 point rubric.</a:t>
            </a:r>
          </a:p>
          <a:p>
            <a:endParaRPr lang="en-US"/>
          </a:p>
          <a:p>
            <a:r>
              <a:rPr lang="en-US" err="1"/>
              <a:t>INFOhio’s</a:t>
            </a:r>
            <a:r>
              <a:rPr lang="en-US"/>
              <a:t> Educator Tools gives Ohio educators easy and free access to standards-aligned learning resources from exemplary K-12 content publishers. In </a:t>
            </a:r>
            <a:r>
              <a:rPr lang="en-US" err="1"/>
              <a:t>INFOhio’s</a:t>
            </a:r>
            <a:r>
              <a:rPr lang="en-US"/>
              <a:t> Educator Tools, you’ll find the best-in-class learning resources for all grades, all subject areas, and all learning resource types to differentiate and personalize learning for your Ohio PreK-12 students.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94E34-3DF8-48A6-8ABD-5D92CEA4B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66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I teach third grade and I’m looking for approaches to teaching students to solve two step word problems . Note you can also use the plus sign (+) or the minus sign (-) for searching terms.</a:t>
            </a:r>
            <a:endParaRPr lang="en-US" dirty="0">
              <a:cs typeface="Calibri"/>
            </a:endParaRPr>
          </a:p>
          <a:p>
            <a:endParaRPr lang="en-US" dirty="0"/>
          </a:p>
          <a:p>
            <a:r>
              <a:rPr lang="en-US" dirty="0"/>
              <a:t>I’ve put quotes around my search so that Educator Tools will look for this exact phrase.</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94E34-3DF8-48A6-8ABD-5D92CEA4B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14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I’m going to click &lt;click&gt;the More Info, or “</a:t>
            </a:r>
            <a:r>
              <a:rPr lang="en-US" baseline="0" err="1"/>
              <a:t>i</a:t>
            </a:r>
            <a:r>
              <a:rPr lang="en-US" baseline="0"/>
              <a:t>-button,” that I see in the upper right corner for the Khan Academy resource.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11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Here I get a full description of the resource, some standard codes, and links to that I can use to either open the resource or save it to my learning management system. If I click &lt;click&gt; a standard code…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38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get info about that standard. This resources has been aligned to this particular standard.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2DC44-1333-4F6B-867F-4DE19FD25BD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89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7419C8-8253-2649-BF9E-18D61DAEF22B}"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113779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7419C8-8253-2649-BF9E-18D61DAEF22B}"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258452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7419C8-8253-2649-BF9E-18D61DAEF22B}"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251845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7419C8-8253-2649-BF9E-18D61DAEF22B}"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190282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7419C8-8253-2649-BF9E-18D61DAEF22B}" type="datetimeFigureOut">
              <a:rPr lang="en-US" smtClean="0"/>
              <a:t>4/22/19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122526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7419C8-8253-2649-BF9E-18D61DAEF22B}"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149039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7419C8-8253-2649-BF9E-18D61DAEF22B}" type="datetimeFigureOut">
              <a:rPr lang="en-US" smtClean="0"/>
              <a:t>4/22/19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124048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7419C8-8253-2649-BF9E-18D61DAEF22B}" type="datetimeFigureOut">
              <a:rPr lang="en-US" smtClean="0"/>
              <a:t>4/22/19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388561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7419C8-8253-2649-BF9E-18D61DAEF22B}" type="datetimeFigureOut">
              <a:rPr lang="en-US" smtClean="0"/>
              <a:t>4/22/19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308633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419C8-8253-2649-BF9E-18D61DAEF22B}"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35610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419C8-8253-2649-BF9E-18D61DAEF22B}" type="datetimeFigureOut">
              <a:rPr lang="en-US" smtClean="0"/>
              <a:t>4/22/19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DA452-ACC9-D148-A134-A120E74D5174}" type="slidenum">
              <a:rPr lang="en-US" smtClean="0"/>
              <a:t>‹#›</a:t>
            </a:fld>
            <a:endParaRPr lang="en-US"/>
          </a:p>
        </p:txBody>
      </p:sp>
    </p:spTree>
    <p:extLst>
      <p:ext uri="{BB962C8B-B14F-4D97-AF65-F5344CB8AC3E}">
        <p14:creationId xmlns:p14="http://schemas.microsoft.com/office/powerpoint/2010/main" val="178076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419C8-8253-2649-BF9E-18D61DAEF22B}" type="datetimeFigureOut">
              <a:rPr lang="en-US" smtClean="0"/>
              <a:t>4/22/19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DA452-ACC9-D148-A134-A120E74D5174}" type="slidenum">
              <a:rPr lang="en-US" smtClean="0"/>
              <a:t>‹#›</a:t>
            </a:fld>
            <a:endParaRPr lang="en-US"/>
          </a:p>
        </p:txBody>
      </p:sp>
    </p:spTree>
    <p:extLst>
      <p:ext uri="{BB962C8B-B14F-4D97-AF65-F5344CB8AC3E}">
        <p14:creationId xmlns:p14="http://schemas.microsoft.com/office/powerpoint/2010/main" val="810554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FE82F-D8B1-E34F-B6AD-946B80C3373F}"/>
              </a:ext>
            </a:extLst>
          </p:cNvPr>
          <p:cNvPicPr>
            <a:picLocks noChangeAspect="1"/>
          </p:cNvPicPr>
          <p:nvPr/>
        </p:nvPicPr>
        <p:blipFill rotWithShape="1">
          <a:blip r:embed="rId3"/>
          <a:srcRect l="8735" r="11325"/>
          <a:stretch/>
        </p:blipFill>
        <p:spPr>
          <a:xfrm>
            <a:off x="-1053203" y="1"/>
            <a:ext cx="10937101" cy="6858000"/>
          </a:xfrm>
          <a:prstGeom prst="rect">
            <a:avLst/>
          </a:prstGeom>
        </p:spPr>
      </p:pic>
    </p:spTree>
    <p:extLst>
      <p:ext uri="{BB962C8B-B14F-4D97-AF65-F5344CB8AC3E}">
        <p14:creationId xmlns:p14="http://schemas.microsoft.com/office/powerpoint/2010/main" val="2290147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3CFB20-A35F-4118-8FF0-DF87B3AB687A}"/>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3200" b="1">
                <a:solidFill>
                  <a:srgbClr val="FFFFFF"/>
                </a:solidFill>
                <a:latin typeface="Cambria"/>
                <a:ea typeface="Cambria" panose="02040503050406030204" pitchFamily="18" charset="0"/>
                <a:cs typeface="Calibri"/>
              </a:rPr>
              <a:t>Save to your Learning Management System or Google Classroom.</a:t>
            </a:r>
            <a:endParaRPr lang="en-US" sz="3200">
              <a:latin typeface="Cambria"/>
              <a:ea typeface="Cambria" panose="02040503050406030204" pitchFamily="18" charset="0"/>
              <a:cs typeface="Calibri"/>
            </a:endParaRPr>
          </a:p>
        </p:txBody>
      </p:sp>
      <p:pic>
        <p:nvPicPr>
          <p:cNvPr id="6" name="Picture 5">
            <a:extLst>
              <a:ext uri="{FF2B5EF4-FFF2-40B4-BE49-F238E27FC236}">
                <a16:creationId xmlns:a16="http://schemas.microsoft.com/office/drawing/2014/main" id="{E0E3D53C-F349-394C-84B7-5F9F7E31F2CD}"/>
              </a:ext>
            </a:extLst>
          </p:cNvPr>
          <p:cNvPicPr>
            <a:picLocks noChangeAspect="1"/>
          </p:cNvPicPr>
          <p:nvPr/>
        </p:nvPicPr>
        <p:blipFill>
          <a:blip r:embed="rId3"/>
          <a:stretch>
            <a:fillRect/>
          </a:stretch>
        </p:blipFill>
        <p:spPr>
          <a:xfrm>
            <a:off x="0" y="0"/>
            <a:ext cx="9144000" cy="5296963"/>
          </a:xfrm>
          <a:prstGeom prst="rect">
            <a:avLst/>
          </a:prstGeom>
        </p:spPr>
      </p:pic>
      <p:sp>
        <p:nvSpPr>
          <p:cNvPr id="10" name="Left Arrow 13">
            <a:extLst>
              <a:ext uri="{FF2B5EF4-FFF2-40B4-BE49-F238E27FC236}">
                <a16:creationId xmlns:a16="http://schemas.microsoft.com/office/drawing/2014/main" id="{9612C191-9021-4001-98D8-9B11369C35B2}"/>
              </a:ext>
            </a:extLst>
          </p:cNvPr>
          <p:cNvSpPr/>
          <p:nvPr/>
        </p:nvSpPr>
        <p:spPr>
          <a:xfrm rot="1419676" flipV="1">
            <a:off x="6531715" y="1901539"/>
            <a:ext cx="762000" cy="372509"/>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Left Arrow 13">
            <a:extLst>
              <a:ext uri="{FF2B5EF4-FFF2-40B4-BE49-F238E27FC236}">
                <a16:creationId xmlns:a16="http://schemas.microsoft.com/office/drawing/2014/main" id="{D4B07AAF-0994-6449-BA3D-0126E51B9558}"/>
              </a:ext>
            </a:extLst>
          </p:cNvPr>
          <p:cNvSpPr/>
          <p:nvPr/>
        </p:nvSpPr>
        <p:spPr>
          <a:xfrm rot="1419676" flipV="1">
            <a:off x="1002845" y="2437293"/>
            <a:ext cx="762000" cy="372509"/>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732196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414D46-9487-2844-A5E2-8AA44B00BD15}"/>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3200" b="1">
                <a:solidFill>
                  <a:srgbClr val="FFFFFF"/>
                </a:solidFill>
                <a:latin typeface="Cambria"/>
                <a:ea typeface="Cambria" panose="02040503050406030204" pitchFamily="18" charset="0"/>
                <a:cs typeface="Calibri"/>
              </a:rPr>
              <a:t>Save to your Learning Management System or Google Classroom.</a:t>
            </a:r>
            <a:endParaRPr lang="en-US" sz="3200">
              <a:latin typeface="Cambria"/>
              <a:ea typeface="Cambria" panose="02040503050406030204" pitchFamily="18" charset="0"/>
              <a:cs typeface="Calibri"/>
            </a:endParaRPr>
          </a:p>
        </p:txBody>
      </p:sp>
      <p:pic>
        <p:nvPicPr>
          <p:cNvPr id="5" name="Picture 4">
            <a:extLst>
              <a:ext uri="{FF2B5EF4-FFF2-40B4-BE49-F238E27FC236}">
                <a16:creationId xmlns:a16="http://schemas.microsoft.com/office/drawing/2014/main" id="{50AE3440-1309-224E-BE7B-8F074521B72C}"/>
              </a:ext>
            </a:extLst>
          </p:cNvPr>
          <p:cNvPicPr>
            <a:picLocks noChangeAspect="1"/>
          </p:cNvPicPr>
          <p:nvPr/>
        </p:nvPicPr>
        <p:blipFill>
          <a:blip r:embed="rId3"/>
          <a:stretch>
            <a:fillRect/>
          </a:stretch>
        </p:blipFill>
        <p:spPr>
          <a:xfrm>
            <a:off x="0" y="0"/>
            <a:ext cx="9144000" cy="5296963"/>
          </a:xfrm>
          <a:prstGeom prst="rect">
            <a:avLst/>
          </a:prstGeom>
        </p:spPr>
      </p:pic>
      <p:pic>
        <p:nvPicPr>
          <p:cNvPr id="2" name="Picture 1">
            <a:extLst>
              <a:ext uri="{FF2B5EF4-FFF2-40B4-BE49-F238E27FC236}">
                <a16:creationId xmlns:a16="http://schemas.microsoft.com/office/drawing/2014/main" id="{E688D83B-699A-3748-B025-A754EBC1B745}"/>
              </a:ext>
            </a:extLst>
          </p:cNvPr>
          <p:cNvPicPr>
            <a:picLocks noChangeAspect="1"/>
          </p:cNvPicPr>
          <p:nvPr/>
        </p:nvPicPr>
        <p:blipFill>
          <a:blip r:embed="rId4"/>
          <a:stretch>
            <a:fillRect/>
          </a:stretch>
        </p:blipFill>
        <p:spPr>
          <a:xfrm>
            <a:off x="1956444" y="656541"/>
            <a:ext cx="3911600" cy="2489200"/>
          </a:xfrm>
          <a:prstGeom prst="rect">
            <a:avLst/>
          </a:prstGeom>
        </p:spPr>
      </p:pic>
    </p:spTree>
    <p:extLst>
      <p:ext uri="{BB962C8B-B14F-4D97-AF65-F5344CB8AC3E}">
        <p14:creationId xmlns:p14="http://schemas.microsoft.com/office/powerpoint/2010/main" val="417941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indoor, table&#10;&#10;Description generated with very high confidence">
            <a:extLst>
              <a:ext uri="{FF2B5EF4-FFF2-40B4-BE49-F238E27FC236}">
                <a16:creationId xmlns:a16="http://schemas.microsoft.com/office/drawing/2014/main" id="{3F47B624-B37B-47AC-925F-414F8A6710C3}"/>
              </a:ext>
            </a:extLst>
          </p:cNvPr>
          <p:cNvPicPr>
            <a:picLocks noChangeAspect="1"/>
          </p:cNvPicPr>
          <p:nvPr/>
        </p:nvPicPr>
        <p:blipFill rotWithShape="1">
          <a:blip r:embed="rId3"/>
          <a:srcRect l="10683" t="5294" r="12004" b="91"/>
          <a:stretch/>
        </p:blipFill>
        <p:spPr>
          <a:xfrm>
            <a:off x="4137" y="-905"/>
            <a:ext cx="9143256" cy="6275645"/>
          </a:xfrm>
          <a:prstGeom prst="rect">
            <a:avLst/>
          </a:prstGeom>
        </p:spPr>
      </p:pic>
      <p:sp>
        <p:nvSpPr>
          <p:cNvPr id="8" name="Right Arrow 10">
            <a:extLst>
              <a:ext uri="{FF2B5EF4-FFF2-40B4-BE49-F238E27FC236}">
                <a16:creationId xmlns:a16="http://schemas.microsoft.com/office/drawing/2014/main" id="{923E3E92-CC64-F14E-965B-848C9A28E2E1}"/>
              </a:ext>
            </a:extLst>
          </p:cNvPr>
          <p:cNvSpPr/>
          <p:nvPr/>
        </p:nvSpPr>
        <p:spPr>
          <a:xfrm rot="12852677">
            <a:off x="2379546" y="1674790"/>
            <a:ext cx="810413" cy="403759"/>
          </a:xfrm>
          <a:prstGeom prst="rightArrow">
            <a:avLst/>
          </a:prstGeom>
          <a:solidFill>
            <a:srgbClr val="AD3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B5F9BBA-3891-4F36-BC52-6EB36C63565B}"/>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6000" b="1">
                <a:solidFill>
                  <a:srgbClr val="FFFFFF"/>
                </a:solidFill>
                <a:latin typeface="Cambria"/>
                <a:ea typeface="Cambria" panose="02040503050406030204" pitchFamily="18" charset="0"/>
                <a:cs typeface="Calibri"/>
              </a:rPr>
              <a:t>Educator Tools</a:t>
            </a:r>
            <a:endParaRPr lang="en-US" sz="6000">
              <a:latin typeface="Cambria"/>
              <a:ea typeface="Cambria" panose="02040503050406030204" pitchFamily="18" charset="0"/>
              <a:cs typeface="Calibri"/>
            </a:endParaRPr>
          </a:p>
        </p:txBody>
      </p:sp>
    </p:spTree>
    <p:extLst>
      <p:ext uri="{BB962C8B-B14F-4D97-AF65-F5344CB8AC3E}">
        <p14:creationId xmlns:p14="http://schemas.microsoft.com/office/powerpoint/2010/main" val="175622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ell phone&#10;&#10;Description generated with very high confidence">
            <a:extLst>
              <a:ext uri="{FF2B5EF4-FFF2-40B4-BE49-F238E27FC236}">
                <a16:creationId xmlns:a16="http://schemas.microsoft.com/office/drawing/2014/main" id="{7AA02F42-7557-414F-9F6C-E56377B0FC9D}"/>
              </a:ext>
            </a:extLst>
          </p:cNvPr>
          <p:cNvPicPr>
            <a:picLocks noChangeAspect="1"/>
          </p:cNvPicPr>
          <p:nvPr/>
        </p:nvPicPr>
        <p:blipFill rotWithShape="1">
          <a:blip r:embed="rId3"/>
          <a:srcRect l="11673" t="5544" r="12996" b="-426"/>
          <a:stretch/>
        </p:blipFill>
        <p:spPr>
          <a:xfrm>
            <a:off x="4138" y="-905"/>
            <a:ext cx="9135289" cy="6477513"/>
          </a:xfrm>
          <a:prstGeom prst="rect">
            <a:avLst/>
          </a:prstGeom>
        </p:spPr>
      </p:pic>
      <p:sp>
        <p:nvSpPr>
          <p:cNvPr id="6" name="Left Arrow 13">
            <a:extLst>
              <a:ext uri="{FF2B5EF4-FFF2-40B4-BE49-F238E27FC236}">
                <a16:creationId xmlns:a16="http://schemas.microsoft.com/office/drawing/2014/main" id="{E23EB08A-74E3-2748-8D47-58668D7B7528}"/>
              </a:ext>
            </a:extLst>
          </p:cNvPr>
          <p:cNvSpPr/>
          <p:nvPr/>
        </p:nvSpPr>
        <p:spPr>
          <a:xfrm rot="18683824" flipV="1">
            <a:off x="2234028" y="1837803"/>
            <a:ext cx="762000" cy="400016"/>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extBox 4">
            <a:extLst>
              <a:ext uri="{FF2B5EF4-FFF2-40B4-BE49-F238E27FC236}">
                <a16:creationId xmlns:a16="http://schemas.microsoft.com/office/drawing/2014/main" id="{A9682710-F2B0-44E0-9665-6F83BF68B497}"/>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4400" b="1">
                <a:solidFill>
                  <a:srgbClr val="FFFFFF"/>
                </a:solidFill>
                <a:latin typeface="Cambria"/>
                <a:cs typeface="Calibri"/>
              </a:rPr>
              <a:t>Quickly narrow results to the</a:t>
            </a:r>
            <a:endParaRPr lang="en-US" sz="4400">
              <a:latin typeface="Cambria"/>
              <a:cs typeface="Calibri"/>
            </a:endParaRPr>
          </a:p>
          <a:p>
            <a:pPr algn="ctr" defTabSz="457200">
              <a:defRPr/>
            </a:pPr>
            <a:r>
              <a:rPr lang="en-US" sz="4400" b="1">
                <a:solidFill>
                  <a:srgbClr val="FFFFFF"/>
                </a:solidFill>
                <a:latin typeface="Cambria"/>
                <a:cs typeface="Calibri"/>
              </a:rPr>
              <a:t>materials you need.</a:t>
            </a:r>
            <a:endParaRPr lang="en-US" sz="4400"/>
          </a:p>
        </p:txBody>
      </p:sp>
    </p:spTree>
    <p:extLst>
      <p:ext uri="{BB962C8B-B14F-4D97-AF65-F5344CB8AC3E}">
        <p14:creationId xmlns:p14="http://schemas.microsoft.com/office/powerpoint/2010/main" val="1493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44CF7ABE-036C-4F4C-A7BF-DC611D953879}"/>
              </a:ext>
            </a:extLst>
          </p:cNvPr>
          <p:cNvPicPr>
            <a:picLocks noChangeAspect="1"/>
          </p:cNvPicPr>
          <p:nvPr/>
        </p:nvPicPr>
        <p:blipFill rotWithShape="1">
          <a:blip r:embed="rId3"/>
          <a:srcRect l="10957" t="5544" r="12111" b="2464"/>
          <a:stretch/>
        </p:blipFill>
        <p:spPr>
          <a:xfrm>
            <a:off x="4138" y="-906"/>
            <a:ext cx="9135252" cy="6115739"/>
          </a:xfrm>
          <a:prstGeom prst="rect">
            <a:avLst/>
          </a:prstGeom>
        </p:spPr>
      </p:pic>
      <p:sp>
        <p:nvSpPr>
          <p:cNvPr id="13" name="Left Arrow 13">
            <a:extLst>
              <a:ext uri="{FF2B5EF4-FFF2-40B4-BE49-F238E27FC236}">
                <a16:creationId xmlns:a16="http://schemas.microsoft.com/office/drawing/2014/main" id="{E7F6C00F-D9B4-4432-B8DD-5EF2324C9218}"/>
              </a:ext>
            </a:extLst>
          </p:cNvPr>
          <p:cNvSpPr/>
          <p:nvPr/>
        </p:nvSpPr>
        <p:spPr>
          <a:xfrm rot="2020532" flipV="1">
            <a:off x="4668091" y="1585172"/>
            <a:ext cx="762000" cy="385013"/>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 name="Left Arrow 13">
            <a:extLst>
              <a:ext uri="{FF2B5EF4-FFF2-40B4-BE49-F238E27FC236}">
                <a16:creationId xmlns:a16="http://schemas.microsoft.com/office/drawing/2014/main" id="{B2AD06C8-CECA-E946-A976-70E705DDE220}"/>
              </a:ext>
            </a:extLst>
          </p:cNvPr>
          <p:cNvSpPr/>
          <p:nvPr/>
        </p:nvSpPr>
        <p:spPr>
          <a:xfrm rot="18683824" flipV="1">
            <a:off x="2048709" y="2365623"/>
            <a:ext cx="762000" cy="409326"/>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extBox 4">
            <a:extLst>
              <a:ext uri="{FF2B5EF4-FFF2-40B4-BE49-F238E27FC236}">
                <a16:creationId xmlns:a16="http://schemas.microsoft.com/office/drawing/2014/main" id="{3C05AA54-5DBC-48C6-929D-021D5C08B138}"/>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4000" b="1">
                <a:solidFill>
                  <a:srgbClr val="FFFFFF"/>
                </a:solidFill>
                <a:latin typeface="Cambria"/>
                <a:cs typeface="Calibri"/>
              </a:rPr>
              <a:t>Quickly narrow results to the</a:t>
            </a:r>
            <a:endParaRPr lang="en-US" sz="4000">
              <a:latin typeface="Cambria"/>
              <a:cs typeface="Calibri"/>
            </a:endParaRPr>
          </a:p>
          <a:p>
            <a:pPr algn="ctr" defTabSz="457200">
              <a:defRPr/>
            </a:pPr>
            <a:r>
              <a:rPr lang="en-US" sz="4000" b="1">
                <a:solidFill>
                  <a:srgbClr val="FFFFFF"/>
                </a:solidFill>
                <a:latin typeface="Cambria"/>
                <a:cs typeface="Calibri"/>
              </a:rPr>
              <a:t>materials you need.</a:t>
            </a:r>
            <a:endParaRPr lang="en-US" sz="4000"/>
          </a:p>
        </p:txBody>
      </p:sp>
    </p:spTree>
    <p:extLst>
      <p:ext uri="{BB962C8B-B14F-4D97-AF65-F5344CB8AC3E}">
        <p14:creationId xmlns:p14="http://schemas.microsoft.com/office/powerpoint/2010/main" val="384920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screenshot of a cell phone&#10;&#10;Description generated with very high confidence">
            <a:extLst>
              <a:ext uri="{FF2B5EF4-FFF2-40B4-BE49-F238E27FC236}">
                <a16:creationId xmlns:a16="http://schemas.microsoft.com/office/drawing/2014/main" id="{944ABAA3-3AAE-497F-AF37-89F83D3C1DE6}"/>
              </a:ext>
            </a:extLst>
          </p:cNvPr>
          <p:cNvPicPr>
            <a:picLocks noChangeAspect="1"/>
          </p:cNvPicPr>
          <p:nvPr/>
        </p:nvPicPr>
        <p:blipFill rotWithShape="1">
          <a:blip r:embed="rId3"/>
          <a:srcRect l="10919" t="5521" r="11839" b="613"/>
          <a:stretch/>
        </p:blipFill>
        <p:spPr>
          <a:xfrm>
            <a:off x="4138" y="-906"/>
            <a:ext cx="9135266" cy="6208677"/>
          </a:xfrm>
          <a:prstGeom prst="rect">
            <a:avLst/>
          </a:prstGeom>
        </p:spPr>
      </p:pic>
      <p:sp>
        <p:nvSpPr>
          <p:cNvPr id="6" name="Left Arrow 13">
            <a:extLst>
              <a:ext uri="{FF2B5EF4-FFF2-40B4-BE49-F238E27FC236}">
                <a16:creationId xmlns:a16="http://schemas.microsoft.com/office/drawing/2014/main" id="{F46BF405-EB13-3C40-B8F2-4386BB281399}"/>
              </a:ext>
            </a:extLst>
          </p:cNvPr>
          <p:cNvSpPr/>
          <p:nvPr/>
        </p:nvSpPr>
        <p:spPr>
          <a:xfrm rot="18683824" flipV="1">
            <a:off x="1816085" y="2098091"/>
            <a:ext cx="762000" cy="400016"/>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 name="TextBox 1">
            <a:extLst>
              <a:ext uri="{FF2B5EF4-FFF2-40B4-BE49-F238E27FC236}">
                <a16:creationId xmlns:a16="http://schemas.microsoft.com/office/drawing/2014/main" id="{4CC4991A-15F2-4B66-B425-401E855A272C}"/>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4000" b="1">
                <a:solidFill>
                  <a:srgbClr val="FFFFFF"/>
                </a:solidFill>
                <a:latin typeface="Cambria"/>
                <a:cs typeface="Calibri"/>
              </a:rPr>
              <a:t>Quickly narrow results to the</a:t>
            </a:r>
            <a:endParaRPr lang="en-US" sz="4000">
              <a:latin typeface="Cambria"/>
              <a:cs typeface="Calibri"/>
            </a:endParaRPr>
          </a:p>
          <a:p>
            <a:pPr algn="ctr" defTabSz="457200">
              <a:defRPr/>
            </a:pPr>
            <a:r>
              <a:rPr lang="en-US" sz="4000" b="1">
                <a:solidFill>
                  <a:srgbClr val="FFFFFF"/>
                </a:solidFill>
                <a:latin typeface="Cambria"/>
                <a:cs typeface="Calibri"/>
              </a:rPr>
              <a:t>materials you need.</a:t>
            </a:r>
            <a:endParaRPr lang="en-US" sz="4000"/>
          </a:p>
        </p:txBody>
      </p:sp>
    </p:spTree>
    <p:extLst>
      <p:ext uri="{BB962C8B-B14F-4D97-AF65-F5344CB8AC3E}">
        <p14:creationId xmlns:p14="http://schemas.microsoft.com/office/powerpoint/2010/main" val="310844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creenshot of a cell phone&#10;&#10;Description generated with very high confidence">
            <a:extLst>
              <a:ext uri="{FF2B5EF4-FFF2-40B4-BE49-F238E27FC236}">
                <a16:creationId xmlns:a16="http://schemas.microsoft.com/office/drawing/2014/main" id="{D274ACDD-0358-42EA-A208-2DB49A76B3CD}"/>
              </a:ext>
            </a:extLst>
          </p:cNvPr>
          <p:cNvPicPr>
            <a:picLocks noChangeAspect="1"/>
          </p:cNvPicPr>
          <p:nvPr/>
        </p:nvPicPr>
        <p:blipFill rotWithShape="1">
          <a:blip r:embed="rId3"/>
          <a:srcRect l="11087" t="5447" r="11965" b="-1362"/>
          <a:stretch/>
        </p:blipFill>
        <p:spPr>
          <a:xfrm>
            <a:off x="0" y="0"/>
            <a:ext cx="9135257" cy="6384344"/>
          </a:xfrm>
          <a:prstGeom prst="rect">
            <a:avLst/>
          </a:prstGeom>
        </p:spPr>
      </p:pic>
      <p:sp>
        <p:nvSpPr>
          <p:cNvPr id="3" name="Oval 2">
            <a:extLst>
              <a:ext uri="{FF2B5EF4-FFF2-40B4-BE49-F238E27FC236}">
                <a16:creationId xmlns:a16="http://schemas.microsoft.com/office/drawing/2014/main" id="{CBED7947-D2CD-E342-B51E-AEAE415FDB91}"/>
              </a:ext>
            </a:extLst>
          </p:cNvPr>
          <p:cNvSpPr/>
          <p:nvPr/>
        </p:nvSpPr>
        <p:spPr>
          <a:xfrm>
            <a:off x="795168" y="852203"/>
            <a:ext cx="856343" cy="478972"/>
          </a:xfrm>
          <a:prstGeom prst="ellipse">
            <a:avLst/>
          </a:prstGeom>
          <a:noFill/>
          <a:ln w="50800">
            <a:solidFill>
              <a:srgbClr val="AD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Left Arrow 13">
            <a:extLst>
              <a:ext uri="{FF2B5EF4-FFF2-40B4-BE49-F238E27FC236}">
                <a16:creationId xmlns:a16="http://schemas.microsoft.com/office/drawing/2014/main" id="{B2AD06C8-CECA-E946-A976-70E705DDE220}"/>
              </a:ext>
            </a:extLst>
          </p:cNvPr>
          <p:cNvSpPr/>
          <p:nvPr/>
        </p:nvSpPr>
        <p:spPr>
          <a:xfrm rot="18683824" flipV="1">
            <a:off x="4774907" y="2841187"/>
            <a:ext cx="607886" cy="348114"/>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TextBox 6">
            <a:extLst>
              <a:ext uri="{FF2B5EF4-FFF2-40B4-BE49-F238E27FC236}">
                <a16:creationId xmlns:a16="http://schemas.microsoft.com/office/drawing/2014/main" id="{E8F22FCF-6388-4FCF-8B3B-22D67DC987C7}"/>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6000" b="1">
                <a:solidFill>
                  <a:srgbClr val="FFFFFF"/>
                </a:solidFill>
                <a:latin typeface="Cambria"/>
                <a:cs typeface="Calibri"/>
              </a:rPr>
              <a:t>Save your favorites.</a:t>
            </a:r>
            <a:endParaRPr lang="en-US" sz="6000">
              <a:latin typeface="Cambria"/>
              <a:cs typeface="Calibri"/>
            </a:endParaRPr>
          </a:p>
        </p:txBody>
      </p:sp>
    </p:spTree>
    <p:extLst>
      <p:ext uri="{BB962C8B-B14F-4D97-AF65-F5344CB8AC3E}">
        <p14:creationId xmlns:p14="http://schemas.microsoft.com/office/powerpoint/2010/main" val="204715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ell phone&#10;&#10;Description generated with very high confidence">
            <a:extLst>
              <a:ext uri="{FF2B5EF4-FFF2-40B4-BE49-F238E27FC236}">
                <a16:creationId xmlns:a16="http://schemas.microsoft.com/office/drawing/2014/main" id="{CFBD4FBB-1D34-4B26-B61A-43F2F6AB6609}"/>
              </a:ext>
            </a:extLst>
          </p:cNvPr>
          <p:cNvPicPr>
            <a:picLocks noChangeAspect="1"/>
          </p:cNvPicPr>
          <p:nvPr/>
        </p:nvPicPr>
        <p:blipFill rotWithShape="1">
          <a:blip r:embed="rId3"/>
          <a:srcRect l="10739" t="5230" r="11444" b="26149"/>
          <a:stretch/>
        </p:blipFill>
        <p:spPr>
          <a:xfrm>
            <a:off x="-6206" y="-905"/>
            <a:ext cx="9148090" cy="4482883"/>
          </a:xfrm>
          <a:prstGeom prst="rect">
            <a:avLst/>
          </a:prstGeom>
        </p:spPr>
      </p:pic>
      <p:sp>
        <p:nvSpPr>
          <p:cNvPr id="6" name="TextBox 5">
            <a:extLst>
              <a:ext uri="{FF2B5EF4-FFF2-40B4-BE49-F238E27FC236}">
                <a16:creationId xmlns:a16="http://schemas.microsoft.com/office/drawing/2014/main" id="{E5BD1AFF-5168-3A48-85F6-A948FFEB426A}"/>
              </a:ext>
            </a:extLst>
          </p:cNvPr>
          <p:cNvSpPr txBox="1">
            <a:spLocks/>
          </p:cNvSpPr>
          <p:nvPr/>
        </p:nvSpPr>
        <p:spPr>
          <a:xfrm>
            <a:off x="0" y="5486886"/>
            <a:ext cx="9144000" cy="1380744"/>
          </a:xfrm>
          <a:prstGeom prst="rect">
            <a:avLst/>
          </a:prstGeom>
          <a:solidFill>
            <a:srgbClr val="1D9A78"/>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rPr>
              <a:t>Email your favorites to yourself.</a:t>
            </a:r>
          </a:p>
        </p:txBody>
      </p:sp>
      <p:sp>
        <p:nvSpPr>
          <p:cNvPr id="13" name="Left Arrow 13">
            <a:extLst>
              <a:ext uri="{FF2B5EF4-FFF2-40B4-BE49-F238E27FC236}">
                <a16:creationId xmlns:a16="http://schemas.microsoft.com/office/drawing/2014/main" id="{E7F6C00F-D9B4-4432-B8DD-5EF2324C9218}"/>
              </a:ext>
            </a:extLst>
          </p:cNvPr>
          <p:cNvSpPr/>
          <p:nvPr/>
        </p:nvSpPr>
        <p:spPr>
          <a:xfrm rot="2020532">
            <a:off x="5105408" y="1978063"/>
            <a:ext cx="762000" cy="343792"/>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47215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creenshot of a cell phone&#10;&#10;Description generated with very high confidence">
            <a:extLst>
              <a:ext uri="{FF2B5EF4-FFF2-40B4-BE49-F238E27FC236}">
                <a16:creationId xmlns:a16="http://schemas.microsoft.com/office/drawing/2014/main" id="{D274ACDD-0358-42EA-A208-2DB49A76B3CD}"/>
              </a:ext>
            </a:extLst>
          </p:cNvPr>
          <p:cNvPicPr>
            <a:picLocks noChangeAspect="1"/>
          </p:cNvPicPr>
          <p:nvPr/>
        </p:nvPicPr>
        <p:blipFill rotWithShape="1">
          <a:blip r:embed="rId3"/>
          <a:srcRect l="11087" t="5447" r="11965" b="-1362"/>
          <a:stretch/>
        </p:blipFill>
        <p:spPr>
          <a:xfrm>
            <a:off x="0" y="0"/>
            <a:ext cx="9135257" cy="6384344"/>
          </a:xfrm>
          <a:prstGeom prst="rect">
            <a:avLst/>
          </a:prstGeom>
        </p:spPr>
      </p:pic>
      <p:sp>
        <p:nvSpPr>
          <p:cNvPr id="3" name="Oval 2">
            <a:extLst>
              <a:ext uri="{FF2B5EF4-FFF2-40B4-BE49-F238E27FC236}">
                <a16:creationId xmlns:a16="http://schemas.microsoft.com/office/drawing/2014/main" id="{CBED7947-D2CD-E342-B51E-AEAE415FDB91}"/>
              </a:ext>
            </a:extLst>
          </p:cNvPr>
          <p:cNvSpPr/>
          <p:nvPr/>
        </p:nvSpPr>
        <p:spPr>
          <a:xfrm>
            <a:off x="135411" y="852203"/>
            <a:ext cx="856343" cy="478972"/>
          </a:xfrm>
          <a:prstGeom prst="ellipse">
            <a:avLst/>
          </a:prstGeom>
          <a:noFill/>
          <a:ln w="50800">
            <a:solidFill>
              <a:srgbClr val="AD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Left Arrow 13">
            <a:extLst>
              <a:ext uri="{FF2B5EF4-FFF2-40B4-BE49-F238E27FC236}">
                <a16:creationId xmlns:a16="http://schemas.microsoft.com/office/drawing/2014/main" id="{B2AD06C8-CECA-E946-A976-70E705DDE220}"/>
              </a:ext>
            </a:extLst>
          </p:cNvPr>
          <p:cNvSpPr/>
          <p:nvPr/>
        </p:nvSpPr>
        <p:spPr>
          <a:xfrm rot="18683824" flipV="1">
            <a:off x="4774907" y="2841187"/>
            <a:ext cx="607886" cy="348114"/>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TextBox 6">
            <a:extLst>
              <a:ext uri="{FF2B5EF4-FFF2-40B4-BE49-F238E27FC236}">
                <a16:creationId xmlns:a16="http://schemas.microsoft.com/office/drawing/2014/main" id="{E8F22FCF-6388-4FCF-8B3B-22D67DC987C7}"/>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6000" b="1" dirty="0">
                <a:solidFill>
                  <a:srgbClr val="FFFFFF"/>
                </a:solidFill>
                <a:latin typeface="Cambria"/>
                <a:cs typeface="Calibri"/>
              </a:rPr>
              <a:t>Get notified.</a:t>
            </a:r>
            <a:endParaRPr lang="en-US" sz="6000" dirty="0">
              <a:latin typeface="Cambria"/>
              <a:cs typeface="Calibri"/>
            </a:endParaRPr>
          </a:p>
        </p:txBody>
      </p:sp>
    </p:spTree>
    <p:extLst>
      <p:ext uri="{BB962C8B-B14F-4D97-AF65-F5344CB8AC3E}">
        <p14:creationId xmlns:p14="http://schemas.microsoft.com/office/powerpoint/2010/main" val="67802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A8C0E6-AB0D-45D2-9594-07A809243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626" y="0"/>
            <a:ext cx="12625252" cy="6858001"/>
          </a:xfrm>
          <a:prstGeom prst="rect">
            <a:avLst/>
          </a:prstGeom>
        </p:spPr>
      </p:pic>
      <p:sp>
        <p:nvSpPr>
          <p:cNvPr id="6" name="TextBox 5">
            <a:extLst>
              <a:ext uri="{FF2B5EF4-FFF2-40B4-BE49-F238E27FC236}">
                <a16:creationId xmlns:a16="http://schemas.microsoft.com/office/drawing/2014/main" id="{30724AE5-FA30-D241-8A66-448FF0DA4143}"/>
              </a:ext>
            </a:extLst>
          </p:cNvPr>
          <p:cNvSpPr txBox="1">
            <a:spLocks/>
          </p:cNvSpPr>
          <p:nvPr/>
        </p:nvSpPr>
        <p:spPr>
          <a:xfrm>
            <a:off x="-1739618" y="5403318"/>
            <a:ext cx="12630537" cy="1463500"/>
          </a:xfrm>
          <a:prstGeom prst="rect">
            <a:avLst/>
          </a:prstGeom>
          <a:solidFill>
            <a:srgbClr val="1D9A78"/>
          </a:solidFill>
        </p:spPr>
        <p:txBody>
          <a:bodyPr wrap="square" rtlCol="0" anchor="ctr" anchorCtr="0">
            <a:noAutofit/>
          </a:bodyPr>
          <a:lstStyle/>
          <a:p>
            <a:pPr algn="ctr" defTabSz="457200">
              <a:defRPr/>
            </a:pPr>
            <a:r>
              <a:rPr lang="en-US" sz="5400" b="1" err="1">
                <a:solidFill>
                  <a:srgbClr val="FFFFFF"/>
                </a:solidFill>
                <a:latin typeface="Cambria"/>
                <a:ea typeface="Cambria" panose="02040503050406030204" pitchFamily="18" charset="0"/>
                <a:cs typeface="Calibri"/>
              </a:rPr>
              <a:t>INFOhio</a:t>
            </a:r>
            <a:r>
              <a:rPr lang="en-US" sz="5400" b="1">
                <a:solidFill>
                  <a:srgbClr val="FFFFFF"/>
                </a:solidFill>
                <a:latin typeface="Cambria"/>
                <a:ea typeface="Cambria" panose="02040503050406030204" pitchFamily="18" charset="0"/>
                <a:cs typeface="Calibri"/>
              </a:rPr>
              <a:t> ♥ Educators</a:t>
            </a:r>
            <a:endParaRPr lang="en-US" sz="5400" b="1" i="0" u="none" strike="noStrike" kern="1200" cap="none" spc="0" baseline="0" noProof="0">
              <a:solidFill>
                <a:srgbClr val="FFFFFF"/>
              </a:solidFill>
              <a:latin typeface="Cambria"/>
              <a:ea typeface="Cambria" panose="02040503050406030204" pitchFamily="18" charset="0"/>
              <a:cs typeface="Calibri"/>
            </a:endParaRPr>
          </a:p>
        </p:txBody>
      </p:sp>
    </p:spTree>
    <p:extLst>
      <p:ext uri="{BB962C8B-B14F-4D97-AF65-F5344CB8AC3E}">
        <p14:creationId xmlns:p14="http://schemas.microsoft.com/office/powerpoint/2010/main" val="23082284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E8349D-0DE7-0E40-9CAA-0531E23849F5}"/>
              </a:ext>
            </a:extLst>
          </p:cNvPr>
          <p:cNvPicPr>
            <a:picLocks noChangeAspect="1"/>
          </p:cNvPicPr>
          <p:nvPr/>
        </p:nvPicPr>
        <p:blipFill>
          <a:blip r:embed="rId3"/>
          <a:stretch>
            <a:fillRect/>
          </a:stretch>
        </p:blipFill>
        <p:spPr>
          <a:xfrm>
            <a:off x="-2366283" y="0"/>
            <a:ext cx="13876566" cy="6955777"/>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2C5EA3C7-4107-42AF-A8AB-E862EC751B62}"/>
              </a:ext>
            </a:extLst>
          </p:cNvPr>
          <p:cNvPicPr>
            <a:picLocks noChangeAspect="1"/>
          </p:cNvPicPr>
          <p:nvPr/>
        </p:nvPicPr>
        <p:blipFill>
          <a:blip r:embed="rId4"/>
          <a:stretch>
            <a:fillRect/>
          </a:stretch>
        </p:blipFill>
        <p:spPr>
          <a:xfrm>
            <a:off x="6906797" y="980239"/>
            <a:ext cx="2778619" cy="5310850"/>
          </a:xfrm>
          <a:prstGeom prst="rect">
            <a:avLst/>
          </a:prstGeom>
          <a:ln w="76200">
            <a:solidFill>
              <a:schemeClr val="accent3"/>
            </a:solidFill>
          </a:ln>
        </p:spPr>
      </p:pic>
      <p:sp>
        <p:nvSpPr>
          <p:cNvPr id="4" name="TextBox 3">
            <a:extLst>
              <a:ext uri="{FF2B5EF4-FFF2-40B4-BE49-F238E27FC236}">
                <a16:creationId xmlns:a16="http://schemas.microsoft.com/office/drawing/2014/main" id="{87603FE2-F0F0-4FD3-B953-A7F25A24FBE3}"/>
              </a:ext>
            </a:extLst>
          </p:cNvPr>
          <p:cNvSpPr txBox="1"/>
          <p:nvPr/>
        </p:nvSpPr>
        <p:spPr>
          <a:xfrm>
            <a:off x="0" y="5577927"/>
            <a:ext cx="9144000" cy="1377850"/>
          </a:xfrm>
          <a:prstGeom prst="rect">
            <a:avLst/>
          </a:prstGeom>
          <a:solidFill>
            <a:schemeClr val="accent1">
              <a:alpha val="75000"/>
            </a:schemeClr>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rPr>
              <a:t>Main Menu </a:t>
            </a:r>
          </a:p>
        </p:txBody>
      </p:sp>
      <p:sp>
        <p:nvSpPr>
          <p:cNvPr id="3" name="Left Arrow 2">
            <a:extLst>
              <a:ext uri="{FF2B5EF4-FFF2-40B4-BE49-F238E27FC236}">
                <a16:creationId xmlns:a16="http://schemas.microsoft.com/office/drawing/2014/main" id="{56682F09-F712-FE4D-964A-B4A15ED6AA67}"/>
              </a:ext>
            </a:extLst>
          </p:cNvPr>
          <p:cNvSpPr/>
          <p:nvPr/>
        </p:nvSpPr>
        <p:spPr>
          <a:xfrm>
            <a:off x="9144000" y="498764"/>
            <a:ext cx="789709" cy="346363"/>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1DB163F-547A-BC4F-89C5-23D3F2AAD3E1}"/>
              </a:ext>
            </a:extLst>
          </p:cNvPr>
          <p:cNvSpPr/>
          <p:nvPr/>
        </p:nvSpPr>
        <p:spPr>
          <a:xfrm>
            <a:off x="6902245" y="2905432"/>
            <a:ext cx="2846439" cy="147484"/>
          </a:xfrm>
          <a:prstGeom prst="rect">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64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786AE-5B09-438F-AFFE-34C725261FB5}"/>
              </a:ext>
            </a:extLst>
          </p:cNvPr>
          <p:cNvPicPr>
            <a:picLocks noChangeAspect="1"/>
          </p:cNvPicPr>
          <p:nvPr/>
        </p:nvPicPr>
        <p:blipFill>
          <a:blip r:embed="rId3"/>
          <a:stretch>
            <a:fillRect/>
          </a:stretch>
        </p:blipFill>
        <p:spPr>
          <a:xfrm>
            <a:off x="-715679" y="0"/>
            <a:ext cx="10597387" cy="5877017"/>
          </a:xfrm>
          <a:prstGeom prst="rect">
            <a:avLst/>
          </a:prstGeom>
        </p:spPr>
      </p:pic>
      <p:sp>
        <p:nvSpPr>
          <p:cNvPr id="3" name="TextBox 2">
            <a:extLst>
              <a:ext uri="{FF2B5EF4-FFF2-40B4-BE49-F238E27FC236}">
                <a16:creationId xmlns:a16="http://schemas.microsoft.com/office/drawing/2014/main" id="{FE7991FE-D212-4826-9414-D931505064DB}"/>
              </a:ext>
            </a:extLst>
          </p:cNvPr>
          <p:cNvSpPr txBox="1"/>
          <p:nvPr/>
        </p:nvSpPr>
        <p:spPr>
          <a:xfrm>
            <a:off x="-2841" y="5489933"/>
            <a:ext cx="9144000" cy="1377850"/>
          </a:xfrm>
          <a:prstGeom prst="rect">
            <a:avLst/>
          </a:prstGeom>
          <a:solidFill>
            <a:schemeClr val="accent1">
              <a:alpha val="75000"/>
            </a:schemeClr>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rPr>
              <a:t>Educators </a:t>
            </a:r>
          </a:p>
        </p:txBody>
      </p:sp>
      <p:sp>
        <p:nvSpPr>
          <p:cNvPr id="4" name="Rectangle 3">
            <a:extLst>
              <a:ext uri="{FF2B5EF4-FFF2-40B4-BE49-F238E27FC236}">
                <a16:creationId xmlns:a16="http://schemas.microsoft.com/office/drawing/2014/main" id="{C866B25B-40C1-E948-ABE8-5C67BE24FF1C}"/>
              </a:ext>
            </a:extLst>
          </p:cNvPr>
          <p:cNvSpPr/>
          <p:nvPr/>
        </p:nvSpPr>
        <p:spPr>
          <a:xfrm>
            <a:off x="249382" y="762000"/>
            <a:ext cx="8368146" cy="1052945"/>
          </a:xfrm>
          <a:prstGeom prst="rect">
            <a:avLst/>
          </a:prstGeom>
          <a:noFill/>
          <a:ln w="1206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9242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sign&#10;&#10;Description generated with very high confidence">
            <a:extLst>
              <a:ext uri="{FF2B5EF4-FFF2-40B4-BE49-F238E27FC236}">
                <a16:creationId xmlns:a16="http://schemas.microsoft.com/office/drawing/2014/main" id="{269996C6-3B08-4E62-BF42-24B35810DBE8}"/>
              </a:ext>
            </a:extLst>
          </p:cNvPr>
          <p:cNvPicPr>
            <a:picLocks noChangeAspect="1"/>
          </p:cNvPicPr>
          <p:nvPr/>
        </p:nvPicPr>
        <p:blipFill>
          <a:blip r:embed="rId3"/>
          <a:stretch>
            <a:fillRect/>
          </a:stretch>
        </p:blipFill>
        <p:spPr>
          <a:xfrm>
            <a:off x="1" y="-1"/>
            <a:ext cx="9144000" cy="6431213"/>
          </a:xfrm>
          <a:prstGeom prst="rect">
            <a:avLst/>
          </a:prstGeom>
        </p:spPr>
      </p:pic>
      <p:sp>
        <p:nvSpPr>
          <p:cNvPr id="3" name="TextBox 2">
            <a:extLst>
              <a:ext uri="{FF2B5EF4-FFF2-40B4-BE49-F238E27FC236}">
                <a16:creationId xmlns:a16="http://schemas.microsoft.com/office/drawing/2014/main" id="{24FED000-4CF1-FC4B-99BC-A7D1B4F3190D}"/>
              </a:ext>
            </a:extLst>
          </p:cNvPr>
          <p:cNvSpPr txBox="1">
            <a:spLocks/>
          </p:cNvSpPr>
          <p:nvPr/>
        </p:nvSpPr>
        <p:spPr>
          <a:xfrm>
            <a:off x="0" y="5477256"/>
            <a:ext cx="9144000" cy="1380744"/>
          </a:xfrm>
          <a:prstGeom prst="rect">
            <a:avLst/>
          </a:prstGeom>
          <a:solidFill>
            <a:srgbClr val="1D9A78"/>
          </a:solidFill>
        </p:spPr>
        <p:txBody>
          <a:bodyPr wrap="square" rtlCol="0" anchor="ctr" anchorCtr="0">
            <a:noAutofit/>
          </a:bodyPr>
          <a:lstStyle/>
          <a:p>
            <a:pPr algn="ctr" defTabSz="457200">
              <a:defRPr/>
            </a:pPr>
            <a:r>
              <a:rPr kumimoji="0" lang="en-US" sz="3200" b="1" i="0" u="none" strike="noStrike" kern="1200" cap="none" spc="0" normalizeH="0" baseline="0" noProof="0">
                <a:ln>
                  <a:noFill/>
                </a:ln>
                <a:solidFill>
                  <a:srgbClr val="FFFFFF"/>
                </a:solidFill>
                <a:effectLst/>
                <a:uLnTx/>
                <a:uFillTx/>
                <a:latin typeface="Cambria"/>
                <a:ea typeface="Cambria" panose="02040503050406030204" pitchFamily="18" charset="0"/>
                <a:cs typeface="Calibri"/>
              </a:rPr>
              <a:t>You already have </a:t>
            </a:r>
            <a:r>
              <a:rPr lang="en-US" sz="3200" b="1">
                <a:solidFill>
                  <a:srgbClr val="FFFFFF"/>
                </a:solidFill>
                <a:latin typeface="Cambria"/>
                <a:ea typeface="Cambria" panose="02040503050406030204" pitchFamily="18" charset="0"/>
                <a:cs typeface="Calibri"/>
              </a:rPr>
              <a:t>FREE</a:t>
            </a:r>
            <a:r>
              <a:rPr kumimoji="0" lang="en-US" sz="3200" b="1" i="0" u="none" strike="noStrike" kern="1200" cap="none" spc="0" normalizeH="0" baseline="0" noProof="0">
                <a:ln>
                  <a:noFill/>
                </a:ln>
                <a:solidFill>
                  <a:srgbClr val="FFFFFF"/>
                </a:solidFill>
                <a:effectLst/>
                <a:uLnTx/>
                <a:uFillTx/>
                <a:latin typeface="Cambria"/>
                <a:ea typeface="Cambria" panose="02040503050406030204" pitchFamily="18" charset="0"/>
                <a:cs typeface="Calibri"/>
              </a:rPr>
              <a:t> access</a:t>
            </a:r>
            <a:endParaRPr lang="en-US" sz="3200" b="1" i="0" u="none" strike="noStrike" kern="1200" cap="none" spc="0" baseline="0" noProof="0">
              <a:solidFill>
                <a:srgbClr val="FFFFFF"/>
              </a:solidFill>
              <a:latin typeface="Cambria"/>
              <a:ea typeface="Cambria" panose="02040503050406030204" pitchFamily="18" charset="0"/>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mbria"/>
                <a:ea typeface="Cambria" panose="02040503050406030204" pitchFamily="18" charset="0"/>
                <a:cs typeface="Calibri"/>
              </a:rPr>
              <a:t>to Educator Tools!</a:t>
            </a:r>
            <a:endParaRPr lang="en-US" sz="3200" b="1" i="0" u="none" strike="noStrike" kern="1200" cap="none" spc="0" baseline="0" noProof="0">
              <a:solidFill>
                <a:srgbClr val="FFFFFF"/>
              </a:solidFill>
              <a:latin typeface="Cambria"/>
              <a:ea typeface="Cambria" panose="02040503050406030204" pitchFamily="18" charset="0"/>
              <a:cs typeface="Calibri"/>
            </a:endParaRPr>
          </a:p>
        </p:txBody>
      </p:sp>
      <p:pic>
        <p:nvPicPr>
          <p:cNvPr id="2" name="Picture 4" descr="A picture containing object&#10;&#10;Description generated with high confidence">
            <a:extLst>
              <a:ext uri="{FF2B5EF4-FFF2-40B4-BE49-F238E27FC236}">
                <a16:creationId xmlns:a16="http://schemas.microsoft.com/office/drawing/2014/main" id="{CFDF2076-0EC9-4380-96B2-EC95FB9BE49F}"/>
              </a:ext>
            </a:extLst>
          </p:cNvPr>
          <p:cNvPicPr>
            <a:picLocks noChangeAspect="1"/>
          </p:cNvPicPr>
          <p:nvPr/>
        </p:nvPicPr>
        <p:blipFill>
          <a:blip r:embed="rId4"/>
          <a:stretch>
            <a:fillRect/>
          </a:stretch>
        </p:blipFill>
        <p:spPr>
          <a:xfrm>
            <a:off x="779316" y="2718837"/>
            <a:ext cx="2352675" cy="2371725"/>
          </a:xfrm>
          <a:prstGeom prst="rect">
            <a:avLst/>
          </a:prstGeom>
        </p:spPr>
      </p:pic>
    </p:spTree>
    <p:extLst>
      <p:ext uri="{BB962C8B-B14F-4D97-AF65-F5344CB8AC3E}">
        <p14:creationId xmlns:p14="http://schemas.microsoft.com/office/powerpoint/2010/main" val="3003246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indoor, table&#10;&#10;Description generated with very high confidence">
            <a:extLst>
              <a:ext uri="{FF2B5EF4-FFF2-40B4-BE49-F238E27FC236}">
                <a16:creationId xmlns:a16="http://schemas.microsoft.com/office/drawing/2014/main" id="{39EB678B-30DB-4D7C-B409-5849F7EFB8F5}"/>
              </a:ext>
            </a:extLst>
          </p:cNvPr>
          <p:cNvPicPr>
            <a:picLocks noChangeAspect="1"/>
          </p:cNvPicPr>
          <p:nvPr/>
        </p:nvPicPr>
        <p:blipFill rotWithShape="1">
          <a:blip r:embed="rId3"/>
          <a:srcRect l="12071" t="5106" r="13067" b="-685"/>
          <a:stretch/>
        </p:blipFill>
        <p:spPr>
          <a:xfrm>
            <a:off x="-4326" y="-1"/>
            <a:ext cx="9143297" cy="6494356"/>
          </a:xfrm>
          <a:prstGeom prst="rect">
            <a:avLst/>
          </a:prstGeom>
        </p:spPr>
      </p:pic>
      <p:sp>
        <p:nvSpPr>
          <p:cNvPr id="7" name="TextBox 6">
            <a:extLst>
              <a:ext uri="{FF2B5EF4-FFF2-40B4-BE49-F238E27FC236}">
                <a16:creationId xmlns:a16="http://schemas.microsoft.com/office/drawing/2014/main" id="{A6A6993F-5832-0947-9B39-07580D2E9454}"/>
              </a:ext>
            </a:extLst>
          </p:cNvPr>
          <p:cNvSpPr txBox="1">
            <a:spLocks/>
          </p:cNvSpPr>
          <p:nvPr/>
        </p:nvSpPr>
        <p:spPr>
          <a:xfrm>
            <a:off x="0" y="5263038"/>
            <a:ext cx="9144000" cy="1565524"/>
          </a:xfrm>
          <a:prstGeom prst="rect">
            <a:avLst/>
          </a:prstGeom>
          <a:solidFill>
            <a:srgbClr val="1D9A78"/>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mbria"/>
                <a:ea typeface="Cambria" panose="02040503050406030204" pitchFamily="18" charset="0"/>
                <a:cs typeface="Calibri"/>
              </a:rPr>
              <a:t>www.infohio.org/educator-tools</a:t>
            </a:r>
            <a:endParaRPr lang="en-US" sz="4400" b="1" i="0" u="none" strike="noStrike" kern="1200" cap="none" spc="0" baseline="0" noProof="0">
              <a:solidFill>
                <a:srgbClr val="FFFFFF"/>
              </a:solidFill>
              <a:latin typeface="Cambria"/>
              <a:ea typeface="Cambria" panose="02040503050406030204" pitchFamily="18" charset="0"/>
              <a:cs typeface="Calibri"/>
            </a:endParaRPr>
          </a:p>
        </p:txBody>
      </p:sp>
    </p:spTree>
    <p:extLst>
      <p:ext uri="{BB962C8B-B14F-4D97-AF65-F5344CB8AC3E}">
        <p14:creationId xmlns:p14="http://schemas.microsoft.com/office/powerpoint/2010/main" val="1451396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ell phone&#10;&#10;Description generated with very high confidence">
            <a:extLst>
              <a:ext uri="{FF2B5EF4-FFF2-40B4-BE49-F238E27FC236}">
                <a16:creationId xmlns:a16="http://schemas.microsoft.com/office/drawing/2014/main" id="{3F9D0BAC-DC0D-4A18-9FED-2D69F33BF154}"/>
              </a:ext>
            </a:extLst>
          </p:cNvPr>
          <p:cNvPicPr>
            <a:picLocks noChangeAspect="1"/>
          </p:cNvPicPr>
          <p:nvPr/>
        </p:nvPicPr>
        <p:blipFill rotWithShape="1">
          <a:blip r:embed="rId3"/>
          <a:srcRect l="11867" t="5091" r="13176" b="156"/>
          <a:stretch/>
        </p:blipFill>
        <p:spPr>
          <a:xfrm>
            <a:off x="-224443" y="0"/>
            <a:ext cx="9146272" cy="6456597"/>
          </a:xfrm>
          <a:prstGeom prst="rect">
            <a:avLst/>
          </a:prstGeom>
        </p:spPr>
      </p:pic>
      <p:sp>
        <p:nvSpPr>
          <p:cNvPr id="7" name="TextBox 6">
            <a:extLst>
              <a:ext uri="{FF2B5EF4-FFF2-40B4-BE49-F238E27FC236}">
                <a16:creationId xmlns:a16="http://schemas.microsoft.com/office/drawing/2014/main" id="{A6A6993F-5832-0947-9B39-07580D2E9454}"/>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Cambria"/>
                <a:ea typeface="Cambria" panose="02040503050406030204" pitchFamily="18" charset="0"/>
                <a:cs typeface="Calibri"/>
              </a:rPr>
              <a:t>Educator Tools</a:t>
            </a:r>
            <a:endParaRPr lang="en-US" sz="6600" b="1" i="0" u="none" strike="noStrike" kern="1200" cap="none" spc="0" baseline="0" noProof="0">
              <a:solidFill>
                <a:srgbClr val="FFFFFF"/>
              </a:solidFill>
              <a:latin typeface="Cambria"/>
              <a:ea typeface="Cambria" panose="02040503050406030204" pitchFamily="18" charset="0"/>
              <a:cs typeface="Calibri"/>
            </a:endParaRPr>
          </a:p>
        </p:txBody>
      </p:sp>
      <p:sp>
        <p:nvSpPr>
          <p:cNvPr id="6" name="Left Arrow 13">
            <a:extLst>
              <a:ext uri="{FF2B5EF4-FFF2-40B4-BE49-F238E27FC236}">
                <a16:creationId xmlns:a16="http://schemas.microsoft.com/office/drawing/2014/main" id="{21DD66AB-F91E-4CEC-9FC9-0D7BC9976FFE}"/>
              </a:ext>
            </a:extLst>
          </p:cNvPr>
          <p:cNvSpPr/>
          <p:nvPr/>
        </p:nvSpPr>
        <p:spPr>
          <a:xfrm rot="1419676">
            <a:off x="3316583" y="1102468"/>
            <a:ext cx="762000" cy="304800"/>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0643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7083A08F-B63E-4B82-B040-95562494499A}"/>
              </a:ext>
            </a:extLst>
          </p:cNvPr>
          <p:cNvPicPr>
            <a:picLocks noChangeAspect="1"/>
          </p:cNvPicPr>
          <p:nvPr/>
        </p:nvPicPr>
        <p:blipFill rotWithShape="1">
          <a:blip r:embed="rId3"/>
          <a:srcRect l="12111" t="5255" r="13541" b="-300"/>
          <a:stretch/>
        </p:blipFill>
        <p:spPr>
          <a:xfrm>
            <a:off x="376" y="0"/>
            <a:ext cx="9146787" cy="6546151"/>
          </a:xfrm>
          <a:prstGeom prst="rect">
            <a:avLst/>
          </a:prstGeom>
        </p:spPr>
      </p:pic>
      <p:sp>
        <p:nvSpPr>
          <p:cNvPr id="9" name="Left Arrow 13">
            <a:extLst>
              <a:ext uri="{FF2B5EF4-FFF2-40B4-BE49-F238E27FC236}">
                <a16:creationId xmlns:a16="http://schemas.microsoft.com/office/drawing/2014/main" id="{B2AD06C8-CECA-E946-A976-70E705DDE220}"/>
              </a:ext>
            </a:extLst>
          </p:cNvPr>
          <p:cNvSpPr/>
          <p:nvPr/>
        </p:nvSpPr>
        <p:spPr>
          <a:xfrm rot="1419676">
            <a:off x="6562113" y="4107444"/>
            <a:ext cx="762000" cy="304800"/>
          </a:xfrm>
          <a:prstGeom prst="leftArrow">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extBox 4">
            <a:extLst>
              <a:ext uri="{FF2B5EF4-FFF2-40B4-BE49-F238E27FC236}">
                <a16:creationId xmlns:a16="http://schemas.microsoft.com/office/drawing/2014/main" id="{CA1F9D22-C579-4D1E-9801-9FD554A7C613}"/>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4800" b="1">
                <a:solidFill>
                  <a:srgbClr val="FFFFFF"/>
                </a:solidFill>
                <a:latin typeface="Cambria"/>
                <a:ea typeface="Cambria" panose="02040503050406030204" pitchFamily="18" charset="0"/>
                <a:cs typeface="Calibri"/>
              </a:rPr>
              <a:t>Learn more about the resource.</a:t>
            </a:r>
            <a:endParaRPr lang="en-US" sz="4800">
              <a:latin typeface="Cambria"/>
              <a:ea typeface="Cambria" panose="02040503050406030204" pitchFamily="18" charset="0"/>
              <a:cs typeface="Calibri"/>
            </a:endParaRPr>
          </a:p>
        </p:txBody>
      </p:sp>
    </p:spTree>
    <p:extLst>
      <p:ext uri="{BB962C8B-B14F-4D97-AF65-F5344CB8AC3E}">
        <p14:creationId xmlns:p14="http://schemas.microsoft.com/office/powerpoint/2010/main" val="14244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6707DB-87A7-42C7-9DE5-942870237923}"/>
              </a:ext>
            </a:extLst>
          </p:cNvPr>
          <p:cNvSpPr txBox="1">
            <a:spLocks/>
          </p:cNvSpPr>
          <p:nvPr/>
        </p:nvSpPr>
        <p:spPr>
          <a:xfrm>
            <a:off x="0" y="5247096"/>
            <a:ext cx="9144000" cy="1612541"/>
          </a:xfrm>
          <a:prstGeom prst="rect">
            <a:avLst/>
          </a:prstGeom>
          <a:solidFill>
            <a:srgbClr val="1D9A78"/>
          </a:solidFill>
        </p:spPr>
        <p:txBody>
          <a:bodyPr wrap="square" rtlCol="0" anchor="ctr" anchorCtr="0">
            <a:noAutofit/>
          </a:bodyPr>
          <a:lstStyle/>
          <a:p>
            <a:pPr algn="ctr" defTabSz="457200">
              <a:defRPr/>
            </a:pPr>
            <a:r>
              <a:rPr lang="en-US" sz="4000" b="1">
                <a:solidFill>
                  <a:srgbClr val="FFFFFF"/>
                </a:solidFill>
                <a:latin typeface="Cambria"/>
                <a:ea typeface="Cambria" panose="02040503050406030204" pitchFamily="18" charset="0"/>
                <a:cs typeface="Calibri"/>
              </a:rPr>
              <a:t>Find lesson plans and more that meet</a:t>
            </a:r>
            <a:endParaRPr lang="en-US" sz="4000">
              <a:latin typeface="Cambria"/>
              <a:ea typeface="Cambria" panose="02040503050406030204" pitchFamily="18" charset="0"/>
              <a:cs typeface="Calibri"/>
            </a:endParaRPr>
          </a:p>
          <a:p>
            <a:pPr algn="ctr" defTabSz="457200">
              <a:defRPr/>
            </a:pPr>
            <a:r>
              <a:rPr lang="en-US" sz="4000" b="1">
                <a:solidFill>
                  <a:srgbClr val="FFFFFF"/>
                </a:solidFill>
                <a:latin typeface="Cambria"/>
                <a:ea typeface="Cambria" panose="02040503050406030204" pitchFamily="18" charset="0"/>
                <a:cs typeface="Calibri"/>
              </a:rPr>
              <a:t>Ohio Learning Standards.</a:t>
            </a:r>
            <a:endParaRPr lang="en-US" sz="4000">
              <a:latin typeface="Cambria"/>
              <a:ea typeface="Cambria" panose="02040503050406030204" pitchFamily="18" charset="0"/>
              <a:cs typeface="Calibri"/>
            </a:endParaRPr>
          </a:p>
        </p:txBody>
      </p:sp>
      <p:pic>
        <p:nvPicPr>
          <p:cNvPr id="2" name="Picture 1">
            <a:extLst>
              <a:ext uri="{FF2B5EF4-FFF2-40B4-BE49-F238E27FC236}">
                <a16:creationId xmlns:a16="http://schemas.microsoft.com/office/drawing/2014/main" id="{92A077F8-1B2D-FF4F-BE19-1F76E0740761}"/>
              </a:ext>
            </a:extLst>
          </p:cNvPr>
          <p:cNvPicPr>
            <a:picLocks noChangeAspect="1"/>
          </p:cNvPicPr>
          <p:nvPr/>
        </p:nvPicPr>
        <p:blipFill>
          <a:blip r:embed="rId3"/>
          <a:stretch>
            <a:fillRect/>
          </a:stretch>
        </p:blipFill>
        <p:spPr>
          <a:xfrm>
            <a:off x="0" y="0"/>
            <a:ext cx="9144000" cy="5296963"/>
          </a:xfrm>
          <a:prstGeom prst="rect">
            <a:avLst/>
          </a:prstGeom>
        </p:spPr>
      </p:pic>
      <p:sp>
        <p:nvSpPr>
          <p:cNvPr id="9" name="Left Arrow 13">
            <a:extLst>
              <a:ext uri="{FF2B5EF4-FFF2-40B4-BE49-F238E27FC236}">
                <a16:creationId xmlns:a16="http://schemas.microsoft.com/office/drawing/2014/main" id="{B2AD06C8-CECA-E946-A976-70E705DDE220}"/>
              </a:ext>
            </a:extLst>
          </p:cNvPr>
          <p:cNvSpPr/>
          <p:nvPr/>
        </p:nvSpPr>
        <p:spPr>
          <a:xfrm rot="20672671">
            <a:off x="1130111" y="3028178"/>
            <a:ext cx="762000" cy="304800"/>
          </a:xfrm>
          <a:prstGeom prst="leftArrow">
            <a:avLst>
              <a:gd name="adj1" fmla="val 100000"/>
              <a:gd name="adj2" fmla="val 50000"/>
            </a:avLst>
          </a:prstGeom>
          <a:solidFill>
            <a:srgbClr val="AD38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0839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55D901-CA33-439D-AA55-E288C4BE0DD8}"/>
              </a:ext>
            </a:extLst>
          </p:cNvPr>
          <p:cNvSpPr txBox="1">
            <a:spLocks/>
          </p:cNvSpPr>
          <p:nvPr/>
        </p:nvSpPr>
        <p:spPr>
          <a:xfrm>
            <a:off x="0" y="5075140"/>
            <a:ext cx="9144000" cy="1784498"/>
          </a:xfrm>
          <a:prstGeom prst="rect">
            <a:avLst/>
          </a:prstGeom>
          <a:solidFill>
            <a:srgbClr val="1D9A78"/>
          </a:solidFill>
        </p:spPr>
        <p:txBody>
          <a:bodyPr wrap="square" rtlCol="0" anchor="ctr" anchorCtr="0">
            <a:noAutofit/>
          </a:bodyPr>
          <a:lstStyle/>
          <a:p>
            <a:pPr algn="ctr" defTabSz="457200">
              <a:defRPr/>
            </a:pPr>
            <a:r>
              <a:rPr lang="en-US" sz="4000" b="1">
                <a:solidFill>
                  <a:srgbClr val="FFFFFF"/>
                </a:solidFill>
                <a:latin typeface="Cambria"/>
                <a:ea typeface="Cambria" panose="02040503050406030204" pitchFamily="18" charset="0"/>
                <a:cs typeface="Calibri"/>
              </a:rPr>
              <a:t>Find lesson plans and more that meet</a:t>
            </a:r>
            <a:endParaRPr lang="en-US" sz="4000">
              <a:latin typeface="Cambria"/>
              <a:ea typeface="Cambria" panose="02040503050406030204" pitchFamily="18" charset="0"/>
              <a:cs typeface="Calibri"/>
            </a:endParaRPr>
          </a:p>
          <a:p>
            <a:pPr algn="ctr" defTabSz="457200">
              <a:defRPr/>
            </a:pPr>
            <a:r>
              <a:rPr lang="en-US" sz="4000" b="1">
                <a:solidFill>
                  <a:srgbClr val="FFFFFF"/>
                </a:solidFill>
                <a:latin typeface="Cambria"/>
                <a:ea typeface="Cambria" panose="02040503050406030204" pitchFamily="18" charset="0"/>
                <a:cs typeface="Calibri"/>
              </a:rPr>
              <a:t>Ohio Learning Standards.</a:t>
            </a:r>
            <a:endParaRPr lang="en-US" sz="4000">
              <a:latin typeface="Cambria"/>
              <a:ea typeface="Cambria" panose="02040503050406030204" pitchFamily="18" charset="0"/>
              <a:cs typeface="Calibri"/>
            </a:endParaRPr>
          </a:p>
        </p:txBody>
      </p:sp>
      <p:pic>
        <p:nvPicPr>
          <p:cNvPr id="2" name="Picture 1">
            <a:extLst>
              <a:ext uri="{FF2B5EF4-FFF2-40B4-BE49-F238E27FC236}">
                <a16:creationId xmlns:a16="http://schemas.microsoft.com/office/drawing/2014/main" id="{CDB5C32D-61FC-304D-9805-7A7089341002}"/>
              </a:ext>
            </a:extLst>
          </p:cNvPr>
          <p:cNvPicPr>
            <a:picLocks noChangeAspect="1"/>
          </p:cNvPicPr>
          <p:nvPr/>
        </p:nvPicPr>
        <p:blipFill>
          <a:blip r:embed="rId3"/>
          <a:stretch>
            <a:fillRect/>
          </a:stretch>
        </p:blipFill>
        <p:spPr>
          <a:xfrm>
            <a:off x="0" y="0"/>
            <a:ext cx="9144000" cy="5075139"/>
          </a:xfrm>
          <a:prstGeom prst="rect">
            <a:avLst/>
          </a:prstGeom>
        </p:spPr>
      </p:pic>
    </p:spTree>
    <p:extLst>
      <p:ext uri="{BB962C8B-B14F-4D97-AF65-F5344CB8AC3E}">
        <p14:creationId xmlns:p14="http://schemas.microsoft.com/office/powerpoint/2010/main" val="30989864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006DB578E4304DB3F62FD4BAA5E5D0" ma:contentTypeVersion="10" ma:contentTypeDescription="Create a new document." ma:contentTypeScope="" ma:versionID="d4027c3815cb2d300f4fee777562a44f">
  <xsd:schema xmlns:xsd="http://www.w3.org/2001/XMLSchema" xmlns:xs="http://www.w3.org/2001/XMLSchema" xmlns:p="http://schemas.microsoft.com/office/2006/metadata/properties" xmlns:ns2="de361f12-4eeb-43e3-ad0a-376f01e36ecd" xmlns:ns3="11cdd50e-d959-4b14-b01f-abb728e7c6dc" targetNamespace="http://schemas.microsoft.com/office/2006/metadata/properties" ma:root="true" ma:fieldsID="9b1d19ad9cc2261d0e0feb7c7f1afc86" ns2:_="" ns3:_="">
    <xsd:import namespace="de361f12-4eeb-43e3-ad0a-376f01e36ecd"/>
    <xsd:import namespace="11cdd50e-d959-4b14-b01f-abb728e7c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61f12-4eeb-43e3-ad0a-376f01e36e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cdd50e-d959-4b14-b01f-abb728e7c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64B4A0-8373-4943-AAF6-FB362412CC84}">
  <ds:schemaRefs>
    <ds:schemaRef ds:uri="http://schemas.microsoft.com/office/2006/metadata/contentType"/>
    <ds:schemaRef ds:uri="http://schemas.microsoft.com/office/2006/metadata/properties/metaAttributes"/>
    <ds:schemaRef ds:uri="http://www.w3.org/2000/xmlns/"/>
    <ds:schemaRef ds:uri="http://www.w3.org/2001/XMLSchema"/>
    <ds:schemaRef ds:uri="de361f12-4eeb-43e3-ad0a-376f01e36ecd"/>
    <ds:schemaRef ds:uri="11cdd50e-d959-4b14-b01f-abb728e7c6d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C846B8-63DA-46A0-9828-BD74C9BF45CD}">
  <ds:schemaRefs>
    <ds:schemaRef ds:uri="http://schemas.microsoft.com/sharepoint/v3/contenttype/forms"/>
  </ds:schemaRefs>
</ds:datastoreItem>
</file>

<file path=customXml/itemProps3.xml><?xml version="1.0" encoding="utf-8"?>
<ds:datastoreItem xmlns:ds="http://schemas.openxmlformats.org/officeDocument/2006/customXml" ds:itemID="{BFEA5EF4-FFCF-4F3C-9A15-FDCE75732659}">
  <ds:schemaRefs>
    <ds:schemaRef ds:uri="http://schemas.microsoft.com/office/infopath/2007/PartnerControls"/>
    <ds:schemaRef ds:uri="http://purl.org/dc/elements/1.1/"/>
    <ds:schemaRef ds:uri="de361f12-4eeb-43e3-ad0a-376f01e36ecd"/>
    <ds:schemaRef ds:uri="11cdd50e-d959-4b14-b01f-abb728e7c6dc"/>
    <ds:schemaRef ds:uri="http://schemas.openxmlformats.org/package/2006/metadata/core-properties"/>
    <ds:schemaRef ds:uri="http://purl.org/dc/terms/"/>
    <ds:schemaRef ds:uri="http://purl.org/dc/dcmitype/"/>
    <ds:schemaRef ds:uri="http://www.w3.org/XML/1998/namespace"/>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25</TotalTime>
  <Words>1182</Words>
  <Application>Microsoft Macintosh PowerPoint</Application>
  <PresentationFormat>On-screen Show (4:3)</PresentationFormat>
  <Paragraphs>92</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Clay</dc:creator>
  <cp:lastModifiedBy>Gayle Geitgey</cp:lastModifiedBy>
  <cp:revision>9</cp:revision>
  <dcterms:created xsi:type="dcterms:W3CDTF">2018-11-02T22:15:41Z</dcterms:created>
  <dcterms:modified xsi:type="dcterms:W3CDTF">2019-04-23T00:20:33Z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0x0101008C006DB578E4304DB3F62FD4BAA5E5D0</vt:lpwstr>
  </property>
</Properties>
</file>